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</p:sldIdLst>
  <p:sldSz cx="9144000" cy="6858000" type="screen4x3"/>
  <p:notesSz cx="6735763" cy="9866313"/>
  <p:embeddedFontLst>
    <p:embeddedFont>
      <p:font typeface="맑은 고딕" panose="020B0503020000020004" pitchFamily="50" charset="-127"/>
      <p:regular r:id="rId106"/>
      <p:bold r:id="rId107"/>
    </p:embeddedFont>
    <p:embeddedFont>
      <p:font typeface="맑은 고딕" panose="020B0503020000020004" pitchFamily="50" charset="-127"/>
      <p:regular r:id="rId106"/>
      <p:bold r:id="rId107"/>
    </p:embeddedFont>
    <p:embeddedFont>
      <p:font typeface="Nanum Gothic" panose="020B0600000101010101" charset="-127"/>
      <p:regular r:id="rId108"/>
      <p:bold r:id="rId109"/>
    </p:embeddedFont>
    <p:embeddedFont>
      <p:font typeface="Roboto" panose="020B060402020202020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82">
          <p15:clr>
            <a:srgbClr val="A4A3A4"/>
          </p15:clr>
        </p15:guide>
        <p15:guide id="4" orient="horz" pos="38">
          <p15:clr>
            <a:srgbClr val="A4A3A4"/>
          </p15:clr>
        </p15:guide>
        <p15:guide id="5" pos="575">
          <p15:clr>
            <a:srgbClr val="9AA0A6"/>
          </p15:clr>
        </p15:guide>
        <p15:guide id="6" pos="5185">
          <p15:clr>
            <a:srgbClr val="9AA0A6"/>
          </p15:clr>
        </p15:guide>
        <p15:guide id="7" orient="horz" pos="3693">
          <p15:clr>
            <a:srgbClr val="9AA0A6"/>
          </p15:clr>
        </p15:guide>
        <p15:guide id="8" orient="horz" pos="1101">
          <p15:clr>
            <a:srgbClr val="9AA0A6"/>
          </p15:clr>
        </p15:guide>
        <p15:guide id="9" pos="3685">
          <p15:clr>
            <a:srgbClr val="9AA0A6"/>
          </p15:clr>
        </p15:guide>
        <p15:guide id="10" orient="horz" pos="86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18" y="216"/>
      </p:cViewPr>
      <p:guideLst>
        <p:guide orient="horz" pos="2160"/>
        <p:guide pos="2880"/>
        <p:guide pos="182"/>
        <p:guide orient="horz" pos="38"/>
        <p:guide pos="575"/>
        <p:guide pos="5185"/>
        <p:guide orient="horz" pos="3693"/>
        <p:guide orient="horz" pos="1101"/>
        <p:guide pos="3685"/>
        <p:guide orient="horz" pos="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7.fntdata"/><Relationship Id="rId16" Type="http://schemas.openxmlformats.org/officeDocument/2006/relationships/slide" Target="slides/slide14.xml"/><Relationship Id="rId107" Type="http://schemas.openxmlformats.org/officeDocument/2006/relationships/font" Target="fonts/font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8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font" Target="fonts/font3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5.fntdata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6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03897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20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ba4a6d69a_2_8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5ba4a6d69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214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bb4121e5f_1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10분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g5bb4121e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032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5bb4121e5f_1_97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10분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g5bb4121e5f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1090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5bb4121e5f_0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E6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g5bb4121e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363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ba4a6d69a_2_9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5ba4a6d69a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12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c90323e53_4_61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5c90323e53_4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130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ba4a6d69a_2_12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5ba4a6d69a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01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a4a6d69a_2_13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5ba4a6d69a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22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ba4a6d69a_2_14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5ba4a6d69a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018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ba4a6d69a_2_15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5ba4a6d69a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63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ba4a6d69a_2_16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크기와 모양으로 2가지 attribute를 표현할수 있슴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5ba4a6d69a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30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ba4a6d69a_2_193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크기와 모양으로 2가지 attribute를 표현할수 있슴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5ba4a6d69a_2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181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ba4a6d69a_2_20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5ba4a6d69a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08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919de422_0_1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b919de42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495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ba4a6d69a_2_21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5ba4a6d69a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63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ba4a6d69a_2_22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5ba4a6d69a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23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ba4a6d69a_2_23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5ba4a6d69a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91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ba4a6d69a_2_24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5ba4a6d69a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884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ba4a6d69a_2_25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5ba4a6d69a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262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ba4a6d69a_2_26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5ba4a6d69a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961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ba4a6d69a_2_27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5ba4a6d69a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700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ba4a6d69a_2_28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5ba4a6d69a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560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a4a6d69a_2_29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5ba4a6d69a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525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ba4a6d69a_2_30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5ba4a6d69a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37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5e44b6ff_1_2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/>
          </a:p>
        </p:txBody>
      </p:sp>
      <p:sp>
        <p:nvSpPr>
          <p:cNvPr id="203" name="Google Shape;203;g595e44b6ff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909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ba4a6d69a_2_31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Keep only을 할수도 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5ba4a6d69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361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ba4a6d69a_2_32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5ba4a6d69a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16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ba4a6d69a_2_34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Delete Sheet을 해도 특정 sheet에서 Group를 만든 dimension은 지워지지 않는다.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5ba4a6d69a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810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a4a6d69a_2_35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5ba4a6d69a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850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ba4a6d69a_2_36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5ba4a6d69a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73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ba4a6d69a_2_37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5ba4a6d69a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91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ba4a6d69a_2_17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5ba4a6d69a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870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ba4a6d69a_2_58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5ba4a6d69a_2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151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a4a6d69a_2_60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5ba4a6d69a_2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46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ba4a6d69a_2_59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5ba4a6d69a_2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11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c90323e53_2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/>
          </a:p>
        </p:txBody>
      </p:sp>
      <p:sp>
        <p:nvSpPr>
          <p:cNvPr id="210" name="Google Shape;210;g5c90323e5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303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ba4a6d69a_2_61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5ba4a6d69a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131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ba4a6d69a_2_62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5ba4a6d69a_2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494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ba4a6d69a_2_63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5ba4a6d69a_2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129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ba4a6d69a_2_43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5ba4a6d69a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459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ba4a6d69a_2_44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5ba4a6d69a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7358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ba4a6d69a_2_45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5ba4a6d69a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115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ba4a6d69a_2_46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5ba4a6d69a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955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ba4a6d69a_2_47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5ba4a6d69a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487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ba4a6d69a_2_48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5ba4a6d69a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751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ba4a6d69a_2_49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Sort 클리어 후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5ba4a6d69a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98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a4a6d69a_2_4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5ba4a6d69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7669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ba4a6d69a_2_50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5ba4a6d69a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97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ba4a6d69a_2_51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5ba4a6d69a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781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5ba4a6d69a_2_52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5ba4a6d69a_2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023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ba4a6d69a_2_53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5ba4a6d69a_2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170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ba4a6d69a_2_54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5ba4a6d69a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96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ba4a6d69a_2_55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5ba4a6d69a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86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ba4a6d69a_2_57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5ba4a6d69a_2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7504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ba4a6d69a_2_84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5ba4a6d69a_2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1826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5ba4a6d69a_2_85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5ba4a6d69a_2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070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ba4a6d69a_2_86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5ba4a6d69a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09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a4a6d69a_2_5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Ctrl를 누른상태에서 multi select를 하고 그래프를 선택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5ba4a6d69a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301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ba4a6d69a_2_78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5ba4a6d69a_2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3884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ba4a6d69a_2_79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5ba4a6d69a_2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55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ba4a6d69a_2_80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5ba4a6d69a_2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469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ba4a6d69a_2_81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5ba4a6d69a_2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236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ba4a6d69a_2_83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5ba4a6d69a_2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0401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ba4a6d69a_2_68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5ba4a6d69a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5081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ba4a6d69a_2_69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5ba4a6d69a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067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ba4a6d69a_2_70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5ba4a6d69a_2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51987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ba4a6d69a_2_71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5ba4a6d69a_2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4633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5ba4a6d69a_2_72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5ba4a6d69a_2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01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a4a6d69a_2_6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5ba4a6d69a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5389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ba4a6d69a_2_73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5ba4a6d69a_2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4803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ba4a6d69a_2_74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5ba4a6d69a_2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0973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ba4a6d69a_2_75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5ba4a6d69a_2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4259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ba4a6d69a_2_76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g5ba4a6d69a_2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7188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ba4a6d69a_2_779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5ba4a6d69a_2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3162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5ba4a6d69a_2_90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Aggregate Measures uncheck/check를 해서 차이점을 보여준다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5ba4a6d69a_2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445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5ba4a6d69a_2_97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5ba4a6d69a_2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4827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ba4a6d69a_2_98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5ba4a6d69a_2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8240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ba4a6d69a_2_99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5ba4a6d69a_2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450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ba4a6d69a_2_10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5ba4a6d69a_2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6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ba4a6d69a_2_73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5ba4a6d69a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8523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ba4a6d69a_2_101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이걸로 edit할수 있음을 보여줌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g5ba4a6d69a_2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8469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5ba4a6d69a_2_102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g5ba4a6d69a_2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0201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ba4a6d69a_2_103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g5ba4a6d69a_2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1624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ba4a6d69a_2_104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Returned가 있는지 없는지 (boolean)를 Size로 보여줌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g5ba4a6d69a_2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2134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ba4a6d69a_2_105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5ba4a6d69a_2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9015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ba4a6d69a_2_106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g5ba4a6d69a_2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5400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ba4a6d69a_2_107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g5ba4a6d69a_2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957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ba4a6d69a_2_108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g5ba4a6d69a_2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5473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ba4a6d69a_2_109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g5ba4a6d69a_2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980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ba4a6d69a_2_11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g5ba4a6d69a_2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9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b1eeeeec_0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15분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5bb1eeee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4818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ba4a6d69a_2_111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5ba4a6d69a_2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214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ba4a6d69a_2_112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g5ba4a6d69a_2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376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ba4a6d69a_2_113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5ba4a6d69a_2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8856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ba4a6d69a_2_115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g5ba4a6d69a_2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1488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5ba4a6d69a_2_116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5ba4a6d69a_2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9871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ba4a6d69a_2_91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g5ba4a6d69a_2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4713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ba4a6d69a_2_92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g5ba4a6d69a_2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5477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5ba4a6d69a_2_93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g5ba4a6d69a_2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7058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5ba4a6d69a_2_94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g5ba4a6d69a_2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1615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ba4a6d69a_2_95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note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5ba4a6d69a_2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09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9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jp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jp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jp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jp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jp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jp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jp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jp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jp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jp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jp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jp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jp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jp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jp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jp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jp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jp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jp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jp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jpg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jp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jp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jp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jp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jp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jpg"/><Relationship Id="rId5" Type="http://schemas.openxmlformats.org/officeDocument/2006/relationships/hyperlink" Target="https://www.tableau.com/learn/training" TargetMode="Externa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jp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jpg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jp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2804525" y="2789030"/>
            <a:ext cx="35349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2AB9C7"/>
                </a:solidFill>
              </a:rPr>
              <a:t> Tableau 실습 2</a:t>
            </a:r>
            <a:endParaRPr sz="3600" b="1" i="0" u="none" strike="noStrike" cap="none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720348" y="4017227"/>
            <a:ext cx="17033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C0C0C"/>
                </a:solidFill>
              </a:rPr>
              <a:t>유양규(Rotunda)</a:t>
            </a:r>
            <a:endParaRPr sz="1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305840" y="361155"/>
            <a:ext cx="2536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한국기술교육대학교 능력개발교육원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829825" y="638150"/>
            <a:ext cx="201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태블로 실습2</a:t>
            </a:r>
            <a:endParaRPr sz="16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3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296" name="Google Shape;296;p3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/>
          <p:nvPr/>
        </p:nvSpPr>
        <p:spPr>
          <a:xfrm>
            <a:off x="7046300" y="2328950"/>
            <a:ext cx="1139700" cy="2160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913250" y="4747075"/>
            <a:ext cx="2381100" cy="1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기호 지도가 해당 필드에 대한 좋은 선택으로 보입니다.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100</a:t>
            </a:fld>
            <a:endParaRPr/>
          </a:p>
        </p:txBody>
      </p:sp>
      <p:pic>
        <p:nvPicPr>
          <p:cNvPr id="1500" name="Google Shape;1500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2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2" name="Google Shape;1502;p12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4" name="Google Shape;1504;p124"/>
          <p:cNvSpPr txBox="1"/>
          <p:nvPr/>
        </p:nvSpPr>
        <p:spPr>
          <a:xfrm>
            <a:off x="733000" y="1040625"/>
            <a:ext cx="7497900" cy="4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F447D"/>
                </a:solidFill>
              </a:rPr>
              <a:t>Exercise</a:t>
            </a:r>
            <a:endParaRPr sz="2400" b="1"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미국 전역의 커피 체인점의 데이터 입니다. 지역별, 월별, 제품별 판매정보가 데이터 세트에 포함되어 있습니다. 동부, 서부, 남부, 중부로 구분되어 있는 시장으로 중 어느 매장이 어느 기간 동안 최고의 사업을 하고 했는지 분석해 봅니다.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데이터 세트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https://github.com/yyoo79/KTSummer2019/raw/master/Dataset%20for%20class%20exercise%20-%20coffee%20shop.xlsx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</p:txBody>
      </p:sp>
      <p:sp>
        <p:nvSpPr>
          <p:cNvPr id="1505" name="Google Shape;1505;p12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2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101</a:t>
            </a:fld>
            <a:endParaRPr/>
          </a:p>
        </p:txBody>
      </p:sp>
      <p:pic>
        <p:nvPicPr>
          <p:cNvPr id="1511" name="Google Shape;1511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2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3" name="Google Shape;1513;p12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5" name="Google Shape;1515;p125"/>
          <p:cNvSpPr txBox="1"/>
          <p:nvPr/>
        </p:nvSpPr>
        <p:spPr>
          <a:xfrm>
            <a:off x="733000" y="1040625"/>
            <a:ext cx="7497900" cy="4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F447D"/>
                </a:solidFill>
              </a:rPr>
              <a:t>Exercise</a:t>
            </a:r>
            <a:endParaRPr sz="2400" b="1"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Data Dictionary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Area Code - 지역번호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Budget (cost of goods) - 예산 원가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Budget Margin - 예산 마진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Budget Profit - 예산 수익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Budget Sales - 예산 매출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Cost of goods sold - 판매 원가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Sales Difference - 판매 차액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Date data inserted - 기록 날짜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Profit per Product - 제품 수익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Profit KPI - 수익 KPI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Sales KPI - 판매 KPI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Date - 날짜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447D"/>
                </a:solidFill>
              </a:rPr>
              <a:t>Inventory - 재고</a:t>
            </a:r>
            <a:endParaRPr>
              <a:solidFill>
                <a:srgbClr val="1F447D"/>
              </a:solidFill>
            </a:endParaRPr>
          </a:p>
        </p:txBody>
      </p:sp>
      <p:sp>
        <p:nvSpPr>
          <p:cNvPr id="1516" name="Google Shape;1516;p125"/>
          <p:cNvSpPr txBox="1"/>
          <p:nvPr/>
        </p:nvSpPr>
        <p:spPr>
          <a:xfrm>
            <a:off x="5321875" y="2205840"/>
            <a:ext cx="2909100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Margin - 마진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Market Size - 시장 규모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Market - 시장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Marketing - 마케팅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Product Line - 제품라인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Product Type - 제품종류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Product - 제품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Profit - 수익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Sales - 판매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State - 주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Total Expenses - 총 지출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F447D"/>
                </a:solidFill>
              </a:rPr>
              <a:t>Type - 종류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2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2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102</a:t>
            </a:fld>
            <a:endParaRPr/>
          </a:p>
        </p:txBody>
      </p:sp>
      <p:pic>
        <p:nvPicPr>
          <p:cNvPr id="1523" name="Google Shape;1523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26"/>
          <p:cNvPicPr preferRelativeResize="0"/>
          <p:nvPr/>
        </p:nvPicPr>
        <p:blipFill rotWithShape="1">
          <a:blip r:embed="rId5">
            <a:alphaModFix/>
          </a:blip>
          <a:srcRect t="9605" b="9807"/>
          <a:stretch/>
        </p:blipFill>
        <p:spPr>
          <a:xfrm>
            <a:off x="2034013" y="1372587"/>
            <a:ext cx="5075975" cy="41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2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2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3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3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5"/>
          <p:cNvCxnSpPr/>
          <p:nvPr/>
        </p:nvCxnSpPr>
        <p:spPr>
          <a:xfrm rot="10800000" flipH="1">
            <a:off x="1496475" y="3855250"/>
            <a:ext cx="753300" cy="108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35"/>
          <p:cNvSpPr/>
          <p:nvPr/>
        </p:nvSpPr>
        <p:spPr>
          <a:xfrm>
            <a:off x="5849600" y="4747175"/>
            <a:ext cx="2381100" cy="1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State (주)도 Detail에 추가해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/>
          <p:nvPr/>
        </p:nvSpPr>
        <p:spPr>
          <a:xfrm>
            <a:off x="5849600" y="4747175"/>
            <a:ext cx="2381100" cy="1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사이즈 선반을 클릭하여 점의 사이즈를 늘릴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32" name="Google Shape;332;p3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5849600" y="4747175"/>
            <a:ext cx="2381100" cy="1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투명도를 80%도 조절해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3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/>
          <p:nvPr/>
        </p:nvSpPr>
        <p:spPr>
          <a:xfrm>
            <a:off x="5849600" y="4747175"/>
            <a:ext cx="2381100" cy="1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Border (테두리)를 추가하겠습니다.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58" name="Google Shape;358;p3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359" name="Google Shape;35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3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363" name="Google Shape;363;p3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5849600" y="4747175"/>
            <a:ext cx="2381100" cy="1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사이즈 범례를 숨길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40"/>
          <p:cNvCxnSpPr/>
          <p:nvPr/>
        </p:nvCxnSpPr>
        <p:spPr>
          <a:xfrm rot="10800000" flipH="1">
            <a:off x="1446925" y="3696700"/>
            <a:ext cx="703500" cy="971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9" name="Google Shape;379;p40"/>
          <p:cNvSpPr/>
          <p:nvPr/>
        </p:nvSpPr>
        <p:spPr>
          <a:xfrm>
            <a:off x="5849600" y="4598425"/>
            <a:ext cx="2381100" cy="1264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Measures (측정값)의 Profit (수익)을 컬러 (색상)로 드래그 해서 State (주)의 색상을 수익별로 지정해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85" name="Google Shape;385;p4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4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4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25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/>
          <p:nvPr/>
        </p:nvSpPr>
        <p:spPr>
          <a:xfrm>
            <a:off x="5849600" y="4598425"/>
            <a:ext cx="2381100" cy="1264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Measures (측정값)의 Profit (수익)을 컬러 (색상)로 드래그 해서 State (주)의 색상을 수익별로 지정해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98" name="Google Shape;398;p4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4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04" name="Google Shape;40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1950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2"/>
          <p:cNvSpPr/>
          <p:nvPr/>
        </p:nvSpPr>
        <p:spPr>
          <a:xfrm>
            <a:off x="5849600" y="1741950"/>
            <a:ext cx="2381100" cy="1934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지리적 검색도 수행할 수 있습니다. 특정 지역의 매출에 대해 알아보려면 해당 정보로 바로 탐색할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검색창에 나라이름으로 검색이 가능합니다.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3012775" y="2814550"/>
            <a:ext cx="1504800" cy="302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12" name="Google Shape;412;p4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413" name="Google Shape;41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4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4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/>
          <p:nvPr/>
        </p:nvSpPr>
        <p:spPr>
          <a:xfrm>
            <a:off x="5849600" y="1741950"/>
            <a:ext cx="2381100" cy="1112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핀 고정을 해제해 다시 축소해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002850" y="3339800"/>
            <a:ext cx="3369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969550" y="3652900"/>
            <a:ext cx="2019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AB9C7"/>
                </a:solidFill>
              </a:rPr>
              <a:t>Tableau 실습2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10275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427" name="Google Shape;42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4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4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4"/>
          <p:cNvSpPr/>
          <p:nvPr/>
        </p:nvSpPr>
        <p:spPr>
          <a:xfrm>
            <a:off x="5849600" y="1741950"/>
            <a:ext cx="2381100" cy="4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Sales Seasonality 결과 그래프를 보면 7월에 매출 급락이 있습니다. 그러한 결과는 본사에서 주도한 조치 때문일까요, 아니면 계절적 영향일까요?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시간 경과에 따른 매출 변화를 반구별로 구분하면 알 수 있을텐데, 데이터에 반구 필드가 없지만 사용자 지정 지역을 직접 맵에 만들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원래 뷰를 그대로 남겨둘 수 있도록 이 시트를 마우스 오른쪽 버튼으로 클릭하고 복제하겠습니다.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440" name="Google Shape;44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4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45"/>
          <p:cNvCxnSpPr/>
          <p:nvPr/>
        </p:nvCxnSpPr>
        <p:spPr>
          <a:xfrm flipH="1">
            <a:off x="2596525" y="4628150"/>
            <a:ext cx="9900" cy="336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7" name="Google Shape;447;p45"/>
          <p:cNvSpPr/>
          <p:nvPr/>
        </p:nvSpPr>
        <p:spPr>
          <a:xfrm>
            <a:off x="5849600" y="1741950"/>
            <a:ext cx="2381100" cy="1122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국가를 제외하고 모두 제거하여 뷰를 간소화 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53" name="Google Shape;453;p4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pic>
        <p:nvPicPr>
          <p:cNvPr id="454" name="Google Shape;45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4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4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46"/>
          <p:cNvCxnSpPr/>
          <p:nvPr/>
        </p:nvCxnSpPr>
        <p:spPr>
          <a:xfrm flipH="1">
            <a:off x="2596525" y="4350675"/>
            <a:ext cx="9900" cy="61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46"/>
          <p:cNvSpPr/>
          <p:nvPr/>
        </p:nvSpPr>
        <p:spPr>
          <a:xfrm>
            <a:off x="5849600" y="1741950"/>
            <a:ext cx="2381100" cy="1122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국가를 제외하고 모두 제거하여 뷰를 간소화 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67" name="Google Shape;467;p4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pic>
        <p:nvPicPr>
          <p:cNvPr id="468" name="Google Shape;46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47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472" name="Google Shape;472;p4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73" name="Google Shape;47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47"/>
          <p:cNvCxnSpPr/>
          <p:nvPr/>
        </p:nvCxnSpPr>
        <p:spPr>
          <a:xfrm flipH="1">
            <a:off x="2616350" y="4202000"/>
            <a:ext cx="9900" cy="584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47"/>
          <p:cNvSpPr/>
          <p:nvPr/>
        </p:nvSpPr>
        <p:spPr>
          <a:xfrm>
            <a:off x="5849600" y="1741950"/>
            <a:ext cx="2381100" cy="1122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국가를 제외하고 모두 제거하여 뷰를 간소화 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81" name="Google Shape;481;p4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pic>
        <p:nvPicPr>
          <p:cNvPr id="482" name="Google Shape;48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4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4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487" name="Google Shape;4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8"/>
          <p:cNvSpPr/>
          <p:nvPr/>
        </p:nvSpPr>
        <p:spPr>
          <a:xfrm>
            <a:off x="3042500" y="3528100"/>
            <a:ext cx="1011000" cy="267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8"/>
          <p:cNvSpPr/>
          <p:nvPr/>
        </p:nvSpPr>
        <p:spPr>
          <a:xfrm>
            <a:off x="5849600" y="1741950"/>
            <a:ext cx="2381100" cy="1459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다음으로 대략적으로 남반구를 범위로 하는 자유형 마크에 자유형 선택 도구를 사용해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95" name="Google Shape;495;p4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pic>
        <p:nvPicPr>
          <p:cNvPr id="496" name="Google Shape;49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4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01" name="Google Shape;50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/>
          <p:nvPr/>
        </p:nvSpPr>
        <p:spPr>
          <a:xfrm>
            <a:off x="5849600" y="1741950"/>
            <a:ext cx="2381100" cy="1340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마우스로 원하는 지역 범위를 그려서 대략적으로 잡았습니다.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08" name="Google Shape;508;p5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pic>
        <p:nvPicPr>
          <p:cNvPr id="509" name="Google Shape;50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5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" name="Google Shape;513;p5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0"/>
          <p:cNvSpPr/>
          <p:nvPr/>
        </p:nvSpPr>
        <p:spPr>
          <a:xfrm>
            <a:off x="5849600" y="1741950"/>
            <a:ext cx="2381100" cy="1340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도구 설명에서 종이클립 아이콘을 클릭하면 그런 국가들의 그룹이 만들어집니다.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21" name="Google Shape;521;p5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pic>
        <p:nvPicPr>
          <p:cNvPr id="522" name="Google Shape;52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5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27" name="Google Shape;5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1"/>
          <p:cNvSpPr/>
          <p:nvPr/>
        </p:nvSpPr>
        <p:spPr>
          <a:xfrm>
            <a:off x="5849600" y="1741950"/>
            <a:ext cx="2381100" cy="1340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데이터 패널에 그룹으로 설정된 국가로 새 필드를 만들었습니다.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34" name="Google Shape;534;p5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pic>
        <p:nvPicPr>
          <p:cNvPr id="535" name="Google Shape;53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p5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" name="Google Shape;539;p5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40" name="Google Shape;5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52"/>
          <p:cNvCxnSpPr/>
          <p:nvPr/>
        </p:nvCxnSpPr>
        <p:spPr>
          <a:xfrm rot="10800000" flipH="1">
            <a:off x="1714500" y="2348925"/>
            <a:ext cx="1476600" cy="1863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52"/>
          <p:cNvSpPr/>
          <p:nvPr/>
        </p:nvSpPr>
        <p:spPr>
          <a:xfrm>
            <a:off x="5849600" y="1741950"/>
            <a:ext cx="2381100" cy="1340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Sales Seasonality (계절적 매출 변동) 탭으로 돌아가서 Country (group) 이라는 새 필드를 열에 추가합니다.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48" name="Google Shape;548;p5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pic>
        <p:nvPicPr>
          <p:cNvPr id="549" name="Google Shape;54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5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53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553" name="Google Shape;553;p5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54" name="Google Shape;55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3"/>
          <p:cNvSpPr/>
          <p:nvPr/>
        </p:nvSpPr>
        <p:spPr>
          <a:xfrm>
            <a:off x="5849600" y="1741950"/>
            <a:ext cx="2381100" cy="151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전반적으로 남반구의 수익이 더 낮은 것으로 보이지만, 이 열만 표시하게 되면 계절적 변동 때문이라는 분명한 증거는 없습니다.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3977900" y="2442800"/>
            <a:ext cx="42081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3200" b="1">
                <a:solidFill>
                  <a:srgbClr val="2AB9C7"/>
                </a:solidFill>
              </a:rPr>
              <a:t>Tableau 실습2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451625" y="741250"/>
            <a:ext cx="14487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200" b="1">
                <a:solidFill>
                  <a:schemeClr val="lt1"/>
                </a:solidFill>
              </a:rPr>
              <a:t>Tableau 실습2</a:t>
            </a:r>
            <a:endParaRPr sz="12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chemeClr val="lt1"/>
              </a:solidFill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pic>
        <p:nvPicPr>
          <p:cNvPr id="562" name="Google Shape;56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5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5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67" name="Google Shape;5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4"/>
          <p:cNvSpPr/>
          <p:nvPr/>
        </p:nvSpPr>
        <p:spPr>
          <a:xfrm>
            <a:off x="5849600" y="1741950"/>
            <a:ext cx="2381100" cy="151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이러한 분석 방법을 남겨 둘 수도 있고, 이 시트를 삭제하고 원래 맵으로 돌아갈 수도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74" name="Google Shape;574;p5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pic>
        <p:nvPicPr>
          <p:cNvPr id="575" name="Google Shape;57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5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5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80" name="Google Shape;58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5"/>
          <p:cNvSpPr/>
          <p:nvPr/>
        </p:nvSpPr>
        <p:spPr>
          <a:xfrm>
            <a:off x="1179350" y="1972175"/>
            <a:ext cx="317100" cy="336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5"/>
          <p:cNvSpPr/>
          <p:nvPr/>
        </p:nvSpPr>
        <p:spPr>
          <a:xfrm>
            <a:off x="5849600" y="1741950"/>
            <a:ext cx="2381100" cy="151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이러한 분석 방법을 남겨 둘 수도 있고, 이 시트를 삭제하고 원래 맵으로 돌아갈 수도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588" name="Google Shape;588;p5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pic>
        <p:nvPicPr>
          <p:cNvPr id="589" name="Google Shape;58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5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94" name="Google Shape;5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1950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6"/>
          <p:cNvSpPr/>
          <p:nvPr/>
        </p:nvSpPr>
        <p:spPr>
          <a:xfrm>
            <a:off x="5849600" y="1741950"/>
            <a:ext cx="2381100" cy="151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이러한 분석 방법을 남겨 둘 수도 있고, 이 시트를 삭제하고 원래 맵으로 돌아갈 수도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01" name="Google Shape;601;p5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pic>
        <p:nvPicPr>
          <p:cNvPr id="602" name="Google Shape;60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5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" name="Google Shape;606;p5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07" name="Google Shape;60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7"/>
          <p:cNvSpPr/>
          <p:nvPr/>
        </p:nvSpPr>
        <p:spPr>
          <a:xfrm>
            <a:off x="5849600" y="1741950"/>
            <a:ext cx="2381100" cy="151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 탭을 '글로벌 매출 및 수익'이라고 이름을 지정하겠습니다.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14" name="Google Shape;614;p5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pic>
        <p:nvPicPr>
          <p:cNvPr id="615" name="Google Shape;615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5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5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20" name="Google Shape;6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8"/>
          <p:cNvSpPr/>
          <p:nvPr/>
        </p:nvSpPr>
        <p:spPr>
          <a:xfrm>
            <a:off x="5849600" y="1741950"/>
            <a:ext cx="2381100" cy="1310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 탭을 Global Sales and Profits (글로벌 매출 및 수익) 라고 이름을 지정하겠습니다.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27" name="Google Shape;627;p5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pic>
        <p:nvPicPr>
          <p:cNvPr id="628" name="Google Shape;62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" name="Google Shape;630;p5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5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632" name="Google Shape;632;p5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33" name="Google Shape;63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59"/>
          <p:cNvCxnSpPr/>
          <p:nvPr/>
        </p:nvCxnSpPr>
        <p:spPr>
          <a:xfrm>
            <a:off x="1565850" y="2903750"/>
            <a:ext cx="574800" cy="109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5" name="Google Shape;635;p59"/>
          <p:cNvSpPr/>
          <p:nvPr/>
        </p:nvSpPr>
        <p:spPr>
          <a:xfrm>
            <a:off x="5849600" y="1741950"/>
            <a:ext cx="2381100" cy="1756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앞에서 가구의 수익이 저조한 것을 확인했습니다. 더 자세히 알아보기 위해 Category를 필터 선반으로 드래그해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41" name="Google Shape;641;p6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pic>
        <p:nvPicPr>
          <p:cNvPr id="642" name="Google Shape;64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6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6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47" name="Google Shape;64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0"/>
          <p:cNvSpPr/>
          <p:nvPr/>
        </p:nvSpPr>
        <p:spPr>
          <a:xfrm>
            <a:off x="5849600" y="1741950"/>
            <a:ext cx="2381100" cy="987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가구를 선택하고 OK를 누릅니다.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54" name="Google Shape;654;p6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pic>
        <p:nvPicPr>
          <p:cNvPr id="655" name="Google Shape;655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7" name="Google Shape;657;p6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6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60" name="Google Shape;6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1"/>
          <p:cNvSpPr/>
          <p:nvPr/>
        </p:nvSpPr>
        <p:spPr>
          <a:xfrm>
            <a:off x="5849600" y="1741950"/>
            <a:ext cx="2381100" cy="1687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필터의 Category 알약 모양을 마우스 오른쪽 버튼으로 클릭하고 Show Filter (필터 표시)를 선택하여 대화형 필터로 만들겠습니다.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67" name="Google Shape;667;p6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pic>
        <p:nvPicPr>
          <p:cNvPr id="668" name="Google Shape;66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6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p6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73" name="Google Shape;6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2"/>
          <p:cNvSpPr/>
          <p:nvPr/>
        </p:nvSpPr>
        <p:spPr>
          <a:xfrm>
            <a:off x="913250" y="4175975"/>
            <a:ext cx="2381100" cy="1687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또한 필터의 드롭다운 메뉴를 선택하여 다양한 옵션을 선택하면 필터를 수정할 수도 있습니다. 여기서 '단일값 목록'을 선택해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80" name="Google Shape;680;p6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pic>
        <p:nvPicPr>
          <p:cNvPr id="681" name="Google Shape;68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6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6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86" name="Google Shape;68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/>
          <p:cNvSpPr/>
          <p:nvPr/>
        </p:nvSpPr>
        <p:spPr>
          <a:xfrm>
            <a:off x="7951225" y="2540150"/>
            <a:ext cx="3024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3"/>
          <p:cNvSpPr/>
          <p:nvPr/>
        </p:nvSpPr>
        <p:spPr>
          <a:xfrm>
            <a:off x="913250" y="4175975"/>
            <a:ext cx="2381100" cy="1687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또한 필터의 드롭다운 메뉴를 선택하여 다양한 옵션을 선택하면 필터를 수정할 수도 있습니다. 여기서 '단일값 목록'을 선택해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1159525" y="1571575"/>
            <a:ext cx="6924600" cy="387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시작하기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733000" y="1040550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 Public 실행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cxnSp>
        <p:nvCxnSpPr>
          <p:cNvPr id="218" name="Google Shape;218;p2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8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220" name="Google Shape;220;p28"/>
          <p:cNvSpPr txBox="1"/>
          <p:nvPr/>
        </p:nvSpPr>
        <p:spPr>
          <a:xfrm>
            <a:off x="1337550" y="1582288"/>
            <a:ext cx="6468900" cy="3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이번 </a:t>
            </a:r>
            <a:r>
              <a:rPr 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 실습</a:t>
            </a: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을 진행하면서 Tableau 통합 문서에 </a:t>
            </a:r>
            <a:r>
              <a:rPr 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여러 개의 보기</a:t>
            </a: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를 만듭니다. 수행 할 단계와 작업 할 통합 문서는 </a:t>
            </a:r>
            <a:r>
              <a:rPr 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대규모 소매 체인</a:t>
            </a: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을 위해 본사에서 근무하는 직원에 대한 이야기를 기반으로 합니다. 기업의 </a:t>
            </a:r>
            <a:r>
              <a:rPr 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비즈니스와 성과</a:t>
            </a: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에 대해 질문하면서 단계별로 이야기가 펼쳐집니다.</a:t>
            </a:r>
            <a:endParaRPr sz="12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 에서 데이터에 연결하는 방법을 배우게 됩니다. </a:t>
            </a:r>
            <a:r>
              <a:rPr 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유용한 전망</a:t>
            </a: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을 만들고, 제시하고, 공유 할 수 있습니다. 실습 후 </a:t>
            </a:r>
            <a:r>
              <a:rPr 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핵심 기능</a:t>
            </a:r>
            <a:r>
              <a:rPr lang="ko-KR" sz="12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을 적용 할 수 있습니다.</a:t>
            </a:r>
            <a:endParaRPr sz="12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694" name="Google Shape;694;p6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pic>
        <p:nvPicPr>
          <p:cNvPr id="695" name="Google Shape;69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6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6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699" name="Google Shape;699;p6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4"/>
          <p:cNvSpPr/>
          <p:nvPr/>
        </p:nvSpPr>
        <p:spPr>
          <a:xfrm>
            <a:off x="913250" y="4638075"/>
            <a:ext cx="2381100" cy="1225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누구든지 가구, 기술, 사무용품 등 원하는 범주를 쉽게 선택할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07" name="Google Shape;707;p6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pic>
        <p:nvPicPr>
          <p:cNvPr id="708" name="Google Shape;70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6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6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13" name="Google Shape;71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5"/>
          <p:cNvSpPr/>
          <p:nvPr/>
        </p:nvSpPr>
        <p:spPr>
          <a:xfrm>
            <a:off x="913250" y="4638075"/>
            <a:ext cx="2381100" cy="1225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누구든지 가구, 기술, 사무용품 등 원하는 범주를 쉽게 선택할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20" name="Google Shape;720;p6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pic>
        <p:nvPicPr>
          <p:cNvPr id="721" name="Google Shape;72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" name="Google Shape;723;p6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5" name="Google Shape;725;p6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26" name="Google Shape;72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6"/>
          <p:cNvSpPr/>
          <p:nvPr/>
        </p:nvSpPr>
        <p:spPr>
          <a:xfrm>
            <a:off x="3521275" y="5560775"/>
            <a:ext cx="3024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66"/>
          <p:cNvSpPr/>
          <p:nvPr/>
        </p:nvSpPr>
        <p:spPr>
          <a:xfrm>
            <a:off x="5849600" y="1747075"/>
            <a:ext cx="2381100" cy="1771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가구에 문제가 있다는 사실은 알고 있지만 어떤 유형의 가구가 실적이 저조할까요?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새 시트를 만들어 알아 보도록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34" name="Google Shape;734;p6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pic>
        <p:nvPicPr>
          <p:cNvPr id="735" name="Google Shape;735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p6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6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40" name="Google Shape;74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7"/>
          <p:cNvSpPr/>
          <p:nvPr/>
        </p:nvSpPr>
        <p:spPr>
          <a:xfrm>
            <a:off x="3518200" y="2170375"/>
            <a:ext cx="1982100" cy="495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7"/>
          <p:cNvSpPr/>
          <p:nvPr/>
        </p:nvSpPr>
        <p:spPr>
          <a:xfrm>
            <a:off x="6866775" y="2665975"/>
            <a:ext cx="759300" cy="554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7"/>
          <p:cNvSpPr/>
          <p:nvPr/>
        </p:nvSpPr>
        <p:spPr>
          <a:xfrm>
            <a:off x="3468500" y="2913650"/>
            <a:ext cx="2381100" cy="2949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'자동 표시'를 사용하여 Ctrl 키를 누른 상태에서 Category, Sub Category, Sales (매출) 같이 원하는 변수를 선택하면 자동 표시에 여러 제안이 표시되는 것을 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몇 개의 차트를 클릭해서 가장 보기 좋은 막대 차트를 선택해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49" name="Google Shape;749;p6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pic>
        <p:nvPicPr>
          <p:cNvPr id="750" name="Google Shape;75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2" name="Google Shape;752;p6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6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55" name="Google Shape;75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68"/>
          <p:cNvCxnSpPr/>
          <p:nvPr/>
        </p:nvCxnSpPr>
        <p:spPr>
          <a:xfrm rot="10800000">
            <a:off x="1595675" y="3250525"/>
            <a:ext cx="89100" cy="1050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7" name="Google Shape;757;p68"/>
          <p:cNvSpPr/>
          <p:nvPr/>
        </p:nvSpPr>
        <p:spPr>
          <a:xfrm>
            <a:off x="5849600" y="1747075"/>
            <a:ext cx="2381100" cy="2682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데이터의 Category와 Sub Category 간에 계층적인 특성이 있습니다. Tableau의 데이터 패널에서는 간단하게 필드 위에 필드를 드래그 앤 드롭하여 계층을 만들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Sub Category를 Category 위에 드래그합니다.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3" name="Google Shape;763;p6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pic>
        <p:nvPicPr>
          <p:cNvPr id="764" name="Google Shape;764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6" name="Google Shape;766;p6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6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768" name="Google Shape;768;p6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69" name="Google Shape;76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9"/>
          <p:cNvSpPr/>
          <p:nvPr/>
        </p:nvSpPr>
        <p:spPr>
          <a:xfrm>
            <a:off x="5849600" y="1747075"/>
            <a:ext cx="2381100" cy="1275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Sub Category를 Category 위에 드래그하고 Products (제품)라고 부르겠습니다.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6" name="Google Shape;776;p7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  <p:pic>
        <p:nvPicPr>
          <p:cNvPr id="777" name="Google Shape;77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7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7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82" name="Google Shape;78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70"/>
          <p:cNvCxnSpPr/>
          <p:nvPr/>
        </p:nvCxnSpPr>
        <p:spPr>
          <a:xfrm>
            <a:off x="1645125" y="2933475"/>
            <a:ext cx="228000" cy="1308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4" name="Google Shape;784;p70"/>
          <p:cNvSpPr/>
          <p:nvPr/>
        </p:nvSpPr>
        <p:spPr>
          <a:xfrm>
            <a:off x="5849600" y="1747075"/>
            <a:ext cx="2381100" cy="2494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 계층에 제품 이름도 추가할 수 있습니다. Product Name 을 드래그 앤 드롭해서 추가합니다.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 에서 이 계층을 만드는 데 몇 초 밖에 걸리지 않으며 이 계층을 사용하면 세부적인 분석이 가능합니다.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90" name="Google Shape;790;p7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  <p:pic>
        <p:nvPicPr>
          <p:cNvPr id="791" name="Google Shape;791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7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p7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796" name="Google Shape;79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1"/>
          <p:cNvSpPr/>
          <p:nvPr/>
        </p:nvSpPr>
        <p:spPr>
          <a:xfrm>
            <a:off x="3570825" y="2371675"/>
            <a:ext cx="3141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71"/>
          <p:cNvSpPr/>
          <p:nvPr/>
        </p:nvSpPr>
        <p:spPr>
          <a:xfrm>
            <a:off x="4485225" y="2371675"/>
            <a:ext cx="3141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5849600" y="1747075"/>
            <a:ext cx="2381100" cy="168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Rows (열)에 있는 Category 알약 왼쪽의 ‘+’ 를 클릭해 하위 계열을 확장 시킬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05" name="Google Shape;805;p7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  <p:pic>
        <p:nvPicPr>
          <p:cNvPr id="806" name="Google Shape;806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p7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7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11" name="Google Shape;81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2"/>
          <p:cNvSpPr/>
          <p:nvPr/>
        </p:nvSpPr>
        <p:spPr>
          <a:xfrm>
            <a:off x="5849600" y="3814475"/>
            <a:ext cx="2381100" cy="2048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하위 Category를 닫고 3개의 범주를 전체 매출별로 정렬하려면 툴바에서 해당 정렬 버튼을 클릭합니다.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Technology (기술)의 총 매출이 가장 높음을 확인할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813" name="Google Shape;813;p72"/>
          <p:cNvSpPr/>
          <p:nvPr/>
        </p:nvSpPr>
        <p:spPr>
          <a:xfrm>
            <a:off x="3570825" y="1990675"/>
            <a:ext cx="3141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9" name="Google Shape;819;p7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  <p:pic>
        <p:nvPicPr>
          <p:cNvPr id="820" name="Google Shape;8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2" name="Google Shape;822;p7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4" name="Google Shape;824;p7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25" name="Google Shape;82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3"/>
          <p:cNvSpPr/>
          <p:nvPr/>
        </p:nvSpPr>
        <p:spPr>
          <a:xfrm>
            <a:off x="5849600" y="1747075"/>
            <a:ext cx="2381100" cy="168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Sub Category를 보려고 확장하면 막대 그래프가 정렬되어 있지 않은 것을 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827" name="Google Shape;827;p73"/>
          <p:cNvSpPr/>
          <p:nvPr/>
        </p:nvSpPr>
        <p:spPr>
          <a:xfrm>
            <a:off x="3570825" y="2371675"/>
            <a:ext cx="3141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26" name="Google Shape;226;p2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913250" y="1747175"/>
            <a:ext cx="2381100" cy="4116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Tableau는 보려는 데이터는 알고 있지만 효과적인 뷰를 만드는 방법을 모르는 경우에 유용하게 사용할 수 있는 Show Me (자동 표시)라는 간단한 도구를 제공합니다.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Show Me (자동 표시)에는 분석을 시작하는 데 도움이 될 수 있는 자주 사용하는 차트 유형 목록이 포함됩니다.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참고: Tableau에서는 다양한 차트를 만들 수 있습니다. 자동 표시는 원클릭 옵션이며 사용 가능한 전체 목록을 표시하는 것은 아닙니다.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33" name="Google Shape;833;p7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  <p:pic>
        <p:nvPicPr>
          <p:cNvPr id="834" name="Google Shape;834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7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7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838" name="Google Shape;838;p7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39" name="Google Shape;83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4"/>
          <p:cNvSpPr/>
          <p:nvPr/>
        </p:nvSpPr>
        <p:spPr>
          <a:xfrm>
            <a:off x="6065325" y="4988000"/>
            <a:ext cx="3141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74"/>
          <p:cNvSpPr/>
          <p:nvPr/>
        </p:nvSpPr>
        <p:spPr>
          <a:xfrm>
            <a:off x="5849600" y="1747075"/>
            <a:ext cx="2381100" cy="168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이번에는 축을 기준으로 한 빠른 정렬을 사용해 다시 정렬해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47" name="Google Shape;847;p7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  <p:pic>
        <p:nvPicPr>
          <p:cNvPr id="848" name="Google Shape;848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Google Shape;850;p7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2" name="Google Shape;852;p7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53" name="Google Shape;85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5"/>
          <p:cNvSpPr/>
          <p:nvPr/>
        </p:nvSpPr>
        <p:spPr>
          <a:xfrm>
            <a:off x="4336550" y="1975250"/>
            <a:ext cx="3141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75"/>
          <p:cNvSpPr/>
          <p:nvPr/>
        </p:nvSpPr>
        <p:spPr>
          <a:xfrm>
            <a:off x="5849600" y="1747075"/>
            <a:ext cx="2381100" cy="2395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Category의 순서는 동일하게 유지되며 각 범주 내 막대만 정렬합니다.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툴바의 'T' 버튼을 클릭하여 마크 레이블을 사용 또는 사용 해제하여 실제 매출 값을 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61" name="Google Shape;861;p7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  <p:pic>
        <p:nvPicPr>
          <p:cNvPr id="862" name="Google Shape;86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Google Shape;864;p7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7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67" name="Google Shape;86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p76"/>
          <p:cNvCxnSpPr/>
          <p:nvPr/>
        </p:nvCxnSpPr>
        <p:spPr>
          <a:xfrm rot="10800000" flipH="1">
            <a:off x="1377550" y="3706600"/>
            <a:ext cx="773100" cy="971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9" name="Google Shape;869;p76"/>
          <p:cNvSpPr/>
          <p:nvPr/>
        </p:nvSpPr>
        <p:spPr>
          <a:xfrm>
            <a:off x="5849600" y="1747075"/>
            <a:ext cx="2381100" cy="168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Profit (수익)은 어떤지 알아보기 위해 Profit (수익)을 Color (색상)에 배치해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75" name="Google Shape;875;p7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  <p:pic>
        <p:nvPicPr>
          <p:cNvPr id="876" name="Google Shape;876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8" name="Google Shape;878;p7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p7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81" name="Google Shape;88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7"/>
          <p:cNvSpPr/>
          <p:nvPr/>
        </p:nvSpPr>
        <p:spPr>
          <a:xfrm>
            <a:off x="5849600" y="4330850"/>
            <a:ext cx="2381100" cy="1532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Sub Category에서 Table 부분이 매출은 좋아보임에도 불구하고 Profit (수익)이 저조하다는 것을 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88" name="Google Shape;888;p7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  <p:pic>
        <p:nvPicPr>
          <p:cNvPr id="889" name="Google Shape;88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1" name="Google Shape;891;p7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7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894" name="Google Shape;89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" name="Google Shape;895;p78"/>
          <p:cNvCxnSpPr/>
          <p:nvPr/>
        </p:nvCxnSpPr>
        <p:spPr>
          <a:xfrm rot="10800000" flipH="1">
            <a:off x="1536125" y="2874050"/>
            <a:ext cx="2220000" cy="29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6" name="Google Shape;896;p78"/>
          <p:cNvSpPr/>
          <p:nvPr/>
        </p:nvSpPr>
        <p:spPr>
          <a:xfrm>
            <a:off x="5849600" y="4330850"/>
            <a:ext cx="2381100" cy="1532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모든 시장에 일어나는 현상일까요?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Market (시장)을 위쪽에 배치해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02" name="Google Shape;902;p7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  <p:pic>
        <p:nvPicPr>
          <p:cNvPr id="903" name="Google Shape;903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7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p7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907" name="Google Shape;907;p7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08" name="Google Shape;90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9"/>
          <p:cNvSpPr/>
          <p:nvPr/>
        </p:nvSpPr>
        <p:spPr>
          <a:xfrm>
            <a:off x="913250" y="4330775"/>
            <a:ext cx="2381100" cy="1532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곧바로 몇몇 시장이 가구 Category에서 이와 동일한 수익성 문제를 가지고 있는 것을 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15" name="Google Shape;915;p8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  <p:pic>
        <p:nvPicPr>
          <p:cNvPr id="916" name="Google Shape;916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8" name="Google Shape;918;p8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0" name="Google Shape;920;p8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21" name="Google Shape;92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0"/>
          <p:cNvSpPr/>
          <p:nvPr/>
        </p:nvSpPr>
        <p:spPr>
          <a:xfrm>
            <a:off x="5849600" y="1747075"/>
            <a:ext cx="2381100" cy="2563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유사한 항목을 함께 그룹화할 수 있습니다. 사무용품에서 몇몇 항목의 매출이 매우 저조하다는 것을 확인할 수 있습니다.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그러한 Sub Category의 머리글을 Art부터 Label까지 모두 선택합니다.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28" name="Google Shape;928;p8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  <p:pic>
        <p:nvPicPr>
          <p:cNvPr id="929" name="Google Shape;92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8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1" name="Google Shape;931;p8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8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34" name="Google Shape;93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1"/>
          <p:cNvSpPr/>
          <p:nvPr/>
        </p:nvSpPr>
        <p:spPr>
          <a:xfrm>
            <a:off x="5849600" y="1747075"/>
            <a:ext cx="2381100" cy="1057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종이클립 아이콘을 사용하여 그룹화할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936" name="Google Shape;936;p81"/>
          <p:cNvSpPr/>
          <p:nvPr/>
        </p:nvSpPr>
        <p:spPr>
          <a:xfrm>
            <a:off x="5242600" y="4984925"/>
            <a:ext cx="3024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42" name="Google Shape;942;p8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  <p:pic>
        <p:nvPicPr>
          <p:cNvPr id="943" name="Google Shape;943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8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7" name="Google Shape;947;p8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48" name="Google Shape;94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2"/>
          <p:cNvSpPr/>
          <p:nvPr/>
        </p:nvSpPr>
        <p:spPr>
          <a:xfrm>
            <a:off x="5849600" y="1747075"/>
            <a:ext cx="2381100" cy="1523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그룹화한 행의 이름을 변경하려면 마우스 오른쪽 버튼으로 클릭한 다음 Edit Labels (별칭 편집)를 선택합니다.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55" name="Google Shape;955;p8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  <p:pic>
        <p:nvPicPr>
          <p:cNvPr id="956" name="Google Shape;95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Google Shape;958;p8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0" name="Google Shape;960;p8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61" name="Google Shape;96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3"/>
          <p:cNvSpPr/>
          <p:nvPr/>
        </p:nvSpPr>
        <p:spPr>
          <a:xfrm>
            <a:off x="5849600" y="1747075"/>
            <a:ext cx="2381100" cy="1285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Small Office Supplies (작은 사무용품) 이라고 이름을 변경합니다.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3381475" y="3022675"/>
            <a:ext cx="2381100" cy="2840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Ctrl 키를 누른 상태에서 여러 Dimensions (차원) 및 Measures (측정값)을 선택하여 작동 중인 Show Me (자동 표시)를 살펴보도록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매출과 국가별 매출에 대해 알아보고자 합니다. 선택한 차원 및 측정값에 따라 다른 차트 유형이 하이라이트 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68" name="Google Shape;968;p8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  <p:pic>
        <p:nvPicPr>
          <p:cNvPr id="969" name="Google Shape;969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8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2" name="Google Shape;972;p8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973" name="Google Shape;973;p8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74" name="Google Shape;9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84"/>
          <p:cNvCxnSpPr/>
          <p:nvPr/>
        </p:nvCxnSpPr>
        <p:spPr>
          <a:xfrm flipH="1">
            <a:off x="2854225" y="2378500"/>
            <a:ext cx="891900" cy="2031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6" name="Google Shape;976;p84"/>
          <p:cNvSpPr/>
          <p:nvPr/>
        </p:nvSpPr>
        <p:spPr>
          <a:xfrm>
            <a:off x="5849600" y="1747075"/>
            <a:ext cx="2381100" cy="1285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Sub Category 별 매출을 보기 위해 Market (시장)을 제거합니다.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82" name="Google Shape;982;p8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  <p:pic>
        <p:nvPicPr>
          <p:cNvPr id="983" name="Google Shape;983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8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8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Google Shape;987;p8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988" name="Google Shape;98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5"/>
          <p:cNvSpPr/>
          <p:nvPr/>
        </p:nvSpPr>
        <p:spPr>
          <a:xfrm>
            <a:off x="3240700" y="2021725"/>
            <a:ext cx="277500" cy="2775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85"/>
          <p:cNvSpPr/>
          <p:nvPr/>
        </p:nvSpPr>
        <p:spPr>
          <a:xfrm>
            <a:off x="5849600" y="1747075"/>
            <a:ext cx="2381100" cy="1146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축을 바꾸어 Sub Category 별 매출을 표시합니다.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996" name="Google Shape;996;p8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  <p:pic>
        <p:nvPicPr>
          <p:cNvPr id="997" name="Google Shape;997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8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8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02" name="Google Shape;100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6"/>
          <p:cNvSpPr/>
          <p:nvPr/>
        </p:nvSpPr>
        <p:spPr>
          <a:xfrm>
            <a:off x="5849600" y="1747075"/>
            <a:ext cx="2381100" cy="1146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축을 바꾸어 Sub Category 별 매출을 표시합니다.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09" name="Google Shape;1009;p8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  <p:pic>
        <p:nvPicPr>
          <p:cNvPr id="1010" name="Google Shape;1010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8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8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4" name="Google Shape;1014;p8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15" name="Google Shape;101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87"/>
          <p:cNvSpPr/>
          <p:nvPr/>
        </p:nvSpPr>
        <p:spPr>
          <a:xfrm>
            <a:off x="5849600" y="1747075"/>
            <a:ext cx="2381100" cy="1146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또한 열의 머리글을 마우스 오른쪽 버튼으로 클릭하고 레이블을 숨길 수도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22" name="Google Shape;1022;p8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  <p:pic>
        <p:nvPicPr>
          <p:cNvPr id="1023" name="Google Shape;1023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8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5" name="Google Shape;1025;p8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" name="Google Shape;1027;p8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28" name="Google Shape;102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88"/>
          <p:cNvSpPr/>
          <p:nvPr/>
        </p:nvSpPr>
        <p:spPr>
          <a:xfrm>
            <a:off x="5849600" y="1747075"/>
            <a:ext cx="2381100" cy="1394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 시트를 이름을 Sales by Sub Category (하위 범주별 매출)이라고 하고 새 시트를 만들어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8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35" name="Google Shape;1035;p8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  <p:pic>
        <p:nvPicPr>
          <p:cNvPr id="1036" name="Google Shape;1036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8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8" name="Google Shape;1038;p8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9" name="Google Shape;1039;p8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040" name="Google Shape;1040;p8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41" name="Google Shape;104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89"/>
          <p:cNvSpPr/>
          <p:nvPr/>
        </p:nvSpPr>
        <p:spPr>
          <a:xfrm>
            <a:off x="5849600" y="1747075"/>
            <a:ext cx="2381100" cy="2435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지금까지 몇 가지 수익성 문제가 있는 것을 확인 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이런 문제가 수익을 잠식하는 배송 비용 때문일 거라 짐작이 되니 이번엔 수익 및 배송 데이터를 살펴보도록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48" name="Google Shape;1048;p9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  <p:pic>
        <p:nvPicPr>
          <p:cNvPr id="1049" name="Google Shape;104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9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1" name="Google Shape;1051;p9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3" name="Google Shape;1053;p9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54" name="Google Shape;105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5" name="Google Shape;1055;p90"/>
          <p:cNvCxnSpPr/>
          <p:nvPr/>
        </p:nvCxnSpPr>
        <p:spPr>
          <a:xfrm rot="10800000" flipH="1">
            <a:off x="1387450" y="2557000"/>
            <a:ext cx="2348700" cy="2110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6" name="Google Shape;1056;p90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Profit (수익)을 행 선반으로 옮깁니다.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62" name="Google Shape;1062;p9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  <p:pic>
        <p:nvPicPr>
          <p:cNvPr id="1063" name="Google Shape;1063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5" name="Google Shape;1065;p9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7" name="Google Shape;1067;p9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68" name="Google Shape;106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9" name="Google Shape;1069;p91"/>
          <p:cNvCxnSpPr/>
          <p:nvPr/>
        </p:nvCxnSpPr>
        <p:spPr>
          <a:xfrm rot="10800000" flipH="1">
            <a:off x="1635225" y="2398400"/>
            <a:ext cx="1972200" cy="2646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0" name="Google Shape;1070;p91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Shipping Cost (배송 비용)를 열 선반에 옮깁니다.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76" name="Google Shape;1076;p9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  <p:pic>
        <p:nvPicPr>
          <p:cNvPr id="1077" name="Google Shape;1077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9" name="Google Shape;1079;p9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9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82" name="Google Shape;108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92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Tableau에서 수익 합계 및 배송 비용 합계에 대한 마크를 만듭니다.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089" name="Google Shape;1089;p9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  <p:pic>
        <p:nvPicPr>
          <p:cNvPr id="1090" name="Google Shape;1090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9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Google Shape;1092;p9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4" name="Google Shape;1094;p9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095" name="Google Shape;1095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25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93"/>
          <p:cNvCxnSpPr/>
          <p:nvPr/>
        </p:nvCxnSpPr>
        <p:spPr>
          <a:xfrm rot="10800000" flipH="1">
            <a:off x="1575750" y="3656975"/>
            <a:ext cx="564900" cy="327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93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Category (범주)를 색상에 배치합니다.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3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7046300" y="2328950"/>
            <a:ext cx="1139700" cy="2160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913250" y="4489550"/>
            <a:ext cx="2381100" cy="1373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Show Me (자동 표시)에 자동 표시 가능한 여러 그래프를 선택할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03" name="Google Shape;1103;p9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  <p:pic>
        <p:nvPicPr>
          <p:cNvPr id="1104" name="Google Shape;110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6" name="Google Shape;1106;p9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9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108" name="Google Shape;1108;p9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09" name="Google Shape;1109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94"/>
          <p:cNvSpPr/>
          <p:nvPr/>
        </p:nvSpPr>
        <p:spPr>
          <a:xfrm>
            <a:off x="5849600" y="46568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Category (범주)별로 세분화되어 3개의 마크가 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9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16" name="Google Shape;1116;p9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  <p:pic>
        <p:nvPicPr>
          <p:cNvPr id="1117" name="Google Shape;111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9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9" name="Google Shape;1119;p9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9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22" name="Google Shape;112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95"/>
          <p:cNvCxnSpPr/>
          <p:nvPr/>
        </p:nvCxnSpPr>
        <p:spPr>
          <a:xfrm>
            <a:off x="1684775" y="2883925"/>
            <a:ext cx="475800" cy="941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4" name="Google Shape;1124;p95"/>
          <p:cNvSpPr/>
          <p:nvPr/>
        </p:nvSpPr>
        <p:spPr>
          <a:xfrm>
            <a:off x="5849600" y="46568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고객 ID를 Detail (세부 정보)로 추가해보겠습니다.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30" name="Google Shape;1130;p9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  <p:pic>
        <p:nvPicPr>
          <p:cNvPr id="1131" name="Google Shape;113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9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3" name="Google Shape;1133;p9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9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36" name="Google Shape;113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6"/>
          <p:cNvSpPr/>
          <p:nvPr/>
        </p:nvSpPr>
        <p:spPr>
          <a:xfrm>
            <a:off x="5849600" y="3746125"/>
            <a:ext cx="2381100" cy="2117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권장하는 만개의 데이터 보다 더 많은 17415 개의 데이터를 추가하겠냐는 메세지가 나옵니다.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Add all members를 선택하여 모든 고객을 나타내어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43" name="Google Shape;1143;p9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  <p:pic>
        <p:nvPicPr>
          <p:cNvPr id="1144" name="Google Shape;1144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9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9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9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49" name="Google Shape;114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97"/>
          <p:cNvSpPr/>
          <p:nvPr/>
        </p:nvSpPr>
        <p:spPr>
          <a:xfrm>
            <a:off x="5849600" y="4737175"/>
            <a:ext cx="2381100" cy="1126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Tableau에서 각 Category의 각 고객에 대한 마크를 만듭니다.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9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56" name="Google Shape;1156;p9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  <p:pic>
        <p:nvPicPr>
          <p:cNvPr id="1157" name="Google Shape;1157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9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9" name="Google Shape;1159;p9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9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62" name="Google Shape;116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1950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98"/>
          <p:cNvSpPr/>
          <p:nvPr/>
        </p:nvSpPr>
        <p:spPr>
          <a:xfrm>
            <a:off x="5849600" y="4301125"/>
            <a:ext cx="2381100" cy="1562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이러한 마크는 각 고객의 단일 Category 내 모든 거래에 대한 총 배송 비용 및 수익을 나타냅니다.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69" name="Google Shape;1169;p9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  <p:pic>
        <p:nvPicPr>
          <p:cNvPr id="1170" name="Google Shape;1170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2" name="Google Shape;1172;p9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9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174" name="Google Shape;1174;p9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75" name="Google Shape;117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99"/>
          <p:cNvSpPr/>
          <p:nvPr/>
        </p:nvSpPr>
        <p:spPr>
          <a:xfrm>
            <a:off x="5849600" y="3151500"/>
            <a:ext cx="2381100" cy="271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Analysis 메뉴에서 Aggregate Measures를 해제 시켜 데이터를 완전히 분리하여 모든 거래를 각각 레코드 수준으로 배치할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하지만 다음 단계를 위해 Aggregate Measures를 선택해 놓겠습니다.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82" name="Google Shape;1182;p10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  <p:pic>
        <p:nvPicPr>
          <p:cNvPr id="1183" name="Google Shape;1183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0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5" name="Google Shape;1185;p10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10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188" name="Google Shape;118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00"/>
          <p:cNvSpPr/>
          <p:nvPr/>
        </p:nvSpPr>
        <p:spPr>
          <a:xfrm>
            <a:off x="5849600" y="3954250"/>
            <a:ext cx="2381100" cy="1908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마크 카드의 필드를 다른 역할에 지정할 수 있습니다. 예를 들어 Category 앞의 색상 아이콘을 클릭하여 레이블로 변경할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95" name="Google Shape;1195;p10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  <p:pic>
        <p:nvPicPr>
          <p:cNvPr id="1196" name="Google Shape;1196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8" name="Google Shape;1198;p10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10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01" name="Google Shape;120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1"/>
          <p:cNvSpPr/>
          <p:nvPr/>
        </p:nvSpPr>
        <p:spPr>
          <a:xfrm>
            <a:off x="5849600" y="4638075"/>
            <a:ext cx="2381100" cy="1224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또는 Sub Category 등의 필드를 레이블 선반으로 직접 가져올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0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08" name="Google Shape;1208;p10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  <p:pic>
        <p:nvPicPr>
          <p:cNvPr id="1209" name="Google Shape;1209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0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1" name="Google Shape;1211;p10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3" name="Google Shape;1213;p10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14" name="Google Shape;121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02"/>
          <p:cNvSpPr/>
          <p:nvPr/>
        </p:nvSpPr>
        <p:spPr>
          <a:xfrm>
            <a:off x="5849600" y="4548875"/>
            <a:ext cx="2381100" cy="131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레이블을 클릭하여 표시된 이름을 편집 또는 지워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21" name="Google Shape;1221;p10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  <p:pic>
        <p:nvPicPr>
          <p:cNvPr id="1222" name="Google Shape;1222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0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4" name="Google Shape;1224;p10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10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27" name="Google Shape;122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03"/>
          <p:cNvSpPr/>
          <p:nvPr/>
        </p:nvSpPr>
        <p:spPr>
          <a:xfrm>
            <a:off x="5849600" y="4548875"/>
            <a:ext cx="2381100" cy="131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텍스트 옆을 클릭하여 편집창을 열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1229" name="Google Shape;1229;p103"/>
          <p:cNvSpPr/>
          <p:nvPr/>
        </p:nvSpPr>
        <p:spPr>
          <a:xfrm>
            <a:off x="3627200" y="4053350"/>
            <a:ext cx="3024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/>
          <p:nvPr/>
        </p:nvSpPr>
        <p:spPr>
          <a:xfrm>
            <a:off x="913250" y="4489550"/>
            <a:ext cx="2381100" cy="1373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Show Me (자동 표시)에 자동 표시 가능한 여러 그래프를 선택할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7046300" y="2328950"/>
            <a:ext cx="1139700" cy="2160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35" name="Google Shape;1235;p10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  <p:pic>
        <p:nvPicPr>
          <p:cNvPr id="1236" name="Google Shape;1236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0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8" name="Google Shape;1238;p10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9" name="Google Shape;1239;p10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240" name="Google Shape;1240;p10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41" name="Google Shape;1241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04"/>
          <p:cNvSpPr/>
          <p:nvPr/>
        </p:nvSpPr>
        <p:spPr>
          <a:xfrm>
            <a:off x="5849600" y="4548875"/>
            <a:ext cx="2381100" cy="131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편집창에서 원하는데로 편집이 가능합니다.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48" name="Google Shape;1248;p10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  <p:pic>
        <p:nvPicPr>
          <p:cNvPr id="1249" name="Google Shape;1249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1" name="Google Shape;1251;p10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3" name="Google Shape;1253;p10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54" name="Google Shape;125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05"/>
          <p:cNvSpPr/>
          <p:nvPr/>
        </p:nvSpPr>
        <p:spPr>
          <a:xfrm>
            <a:off x="5849600" y="4548875"/>
            <a:ext cx="2381100" cy="131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지금은 Show Mark Label에 체크된것을 해제해보겠습니다.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1256" name="Google Shape;1256;p105"/>
          <p:cNvSpPr/>
          <p:nvPr/>
        </p:nvSpPr>
        <p:spPr>
          <a:xfrm>
            <a:off x="2903725" y="3746125"/>
            <a:ext cx="302400" cy="302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62" name="Google Shape;1262;p10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  <p:pic>
        <p:nvPicPr>
          <p:cNvPr id="1263" name="Google Shape;1263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0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65;p10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7" name="Google Shape;1267;p10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68" name="Google Shape;126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06"/>
          <p:cNvSpPr/>
          <p:nvPr/>
        </p:nvSpPr>
        <p:spPr>
          <a:xfrm>
            <a:off x="5849600" y="2844275"/>
            <a:ext cx="2381100" cy="301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여기서 여러 Category에서 수익이 적은 고객의 수가 상당하다는 것을 볼 수 있으므로 조사해볼 필요가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수익이 낮은 주문들이 반품된 주문들인지 궁금하네요.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Returned (반품된 주문)을 Size로 가져옵니다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75" name="Google Shape;1275;p10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  <p:pic>
        <p:nvPicPr>
          <p:cNvPr id="1276" name="Google Shape;1276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0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8" name="Google Shape;1278;p10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0" name="Google Shape;1280;p10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81" name="Google Shape;128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07"/>
          <p:cNvSpPr/>
          <p:nvPr/>
        </p:nvSpPr>
        <p:spPr>
          <a:xfrm>
            <a:off x="913250" y="3538025"/>
            <a:ext cx="2381100" cy="2325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운송비가 가장높은 주문이 반품이 되었지만 수익이 적은 주문은 반품이 많지 않습니다.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높은 운송비와 수익율이 어떤관계가 있는지 알아보겠습니다.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0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88" name="Google Shape;1288;p10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  <p:pic>
        <p:nvPicPr>
          <p:cNvPr id="1289" name="Google Shape;1289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0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1" name="Google Shape;1291;p10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10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294" name="Google Shape;129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08"/>
          <p:cNvSpPr/>
          <p:nvPr/>
        </p:nvSpPr>
        <p:spPr>
          <a:xfrm>
            <a:off x="5849600" y="1747075"/>
            <a:ext cx="2381100" cy="1830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배송 비용과 수익 간에 실제로 관계가 있는지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이에 집중할 수 있도록 레이블 (Sub Category)과 크기 (반품)을 제거해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01" name="Google Shape;1301;p10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  <p:pic>
        <p:nvPicPr>
          <p:cNvPr id="1302" name="Google Shape;1302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0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4" name="Google Shape;1304;p10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10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07" name="Google Shape;130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09"/>
          <p:cNvSpPr/>
          <p:nvPr/>
        </p:nvSpPr>
        <p:spPr>
          <a:xfrm>
            <a:off x="5849600" y="1747075"/>
            <a:ext cx="2381100" cy="1830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배송 비용과 수익 간에 실제로 관계가 있는지 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이에 집중할 수 있도록 레이블 (Sub Category)과 크기 (반품)을 제거해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1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14" name="Google Shape;1314;p11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  <p:pic>
        <p:nvPicPr>
          <p:cNvPr id="1315" name="Google Shape;1315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1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7" name="Google Shape;1317;p11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8" name="Google Shape;1318;p110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319" name="Google Shape;1319;p11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20" name="Google Shape;132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10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Categoryd의 Label을 Color로 변경합니다.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1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27" name="Google Shape;1327;p11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  <p:pic>
        <p:nvPicPr>
          <p:cNvPr id="1328" name="Google Shape;1328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0" name="Google Shape;1330;p11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2" name="Google Shape;1332;p11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33" name="Google Shape;1333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1950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11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추세선을 추가해 보겠습니다. 이 작업은 애널리틱 패널에서 쉽게 사용할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1335" name="Google Shape;1335;p111"/>
          <p:cNvSpPr/>
          <p:nvPr/>
        </p:nvSpPr>
        <p:spPr>
          <a:xfrm>
            <a:off x="1308175" y="2140650"/>
            <a:ext cx="713700" cy="3024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41" name="Google Shape;1341;p11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  <p:pic>
        <p:nvPicPr>
          <p:cNvPr id="1342" name="Google Shape;1342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4" name="Google Shape;1344;p11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11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47" name="Google Shape;134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12"/>
          <p:cNvSpPr/>
          <p:nvPr/>
        </p:nvSpPr>
        <p:spPr>
          <a:xfrm>
            <a:off x="5849600" y="1747075"/>
            <a:ext cx="2381100" cy="168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추세선을 추가하는 작업은 분석 패널에서 추세선을 선택하고 뷰에 가져오면 쉽게 수행할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cxnSp>
        <p:nvCxnSpPr>
          <p:cNvPr id="1349" name="Google Shape;1349;p112"/>
          <p:cNvCxnSpPr/>
          <p:nvPr/>
        </p:nvCxnSpPr>
        <p:spPr>
          <a:xfrm rot="10800000" flipH="1">
            <a:off x="1902800" y="3171350"/>
            <a:ext cx="2081100" cy="594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1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55" name="Google Shape;1355;p11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  <p:pic>
        <p:nvPicPr>
          <p:cNvPr id="1356" name="Google Shape;135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1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8" name="Google Shape;1358;p11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1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61" name="Google Shape;136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13"/>
          <p:cNvSpPr/>
          <p:nvPr/>
        </p:nvSpPr>
        <p:spPr>
          <a:xfrm>
            <a:off x="5849600" y="4529050"/>
            <a:ext cx="2381100" cy="13341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가구의 경우, 배송 비용이 증가함에 따라 수익 증가율은 둔화되는것을 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시작하기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80" name="Google Shape;280;p3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3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3"/>
          <p:cNvSpPr txBox="1"/>
          <p:nvPr/>
        </p:nvSpPr>
        <p:spPr>
          <a:xfrm>
            <a:off x="733000" y="1040625"/>
            <a:ext cx="7497900" cy="4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F447D"/>
                </a:solidFill>
              </a:rPr>
              <a:t>Exercise</a:t>
            </a:r>
            <a:endParaRPr sz="2400" b="1"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F447D"/>
                </a:solidFill>
              </a:rPr>
              <a:t>시장별 판매 수량 보고서 준비</a:t>
            </a:r>
            <a:endParaRPr sz="2400" b="1"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47D"/>
              </a:buClr>
              <a:buSzPts val="1400"/>
              <a:buAutoNum type="alphaUcPeriod"/>
            </a:pPr>
            <a:r>
              <a:rPr lang="ko-KR">
                <a:solidFill>
                  <a:srgbClr val="1F447D"/>
                </a:solidFill>
              </a:rPr>
              <a:t>드래그 앤드 드롭으로 Category 별 판매 수량을 표시하는 막대 그래프를 만들어 봅니다.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47D"/>
              </a:buClr>
              <a:buSzPts val="1400"/>
              <a:buAutoNum type="alphaUcPeriod"/>
            </a:pPr>
            <a:r>
              <a:rPr lang="ko-KR">
                <a:solidFill>
                  <a:srgbClr val="1F447D"/>
                </a:solidFill>
              </a:rPr>
              <a:t>만들어진 막대 그래프의 Category를 세그먼트 별로 세분화 해서 표시 해 봅니다.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47D"/>
              </a:buClr>
              <a:buSzPts val="1400"/>
              <a:buAutoNum type="alphaUcPeriod"/>
            </a:pPr>
            <a:r>
              <a:rPr lang="ko-KR">
                <a:solidFill>
                  <a:srgbClr val="1F447D"/>
                </a:solidFill>
              </a:rPr>
              <a:t>Category, 세그먼트 별 판매수량을 시장별로 표시해 봅니다.</a:t>
            </a: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47D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1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68" name="Google Shape;1368;p11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  <p:pic>
        <p:nvPicPr>
          <p:cNvPr id="1369" name="Google Shape;1369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1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1" name="Google Shape;1371;p114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2" name="Google Shape;1372;p114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373" name="Google Shape;1373;p114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74" name="Google Shape;137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14"/>
          <p:cNvSpPr/>
          <p:nvPr/>
        </p:nvSpPr>
        <p:spPr>
          <a:xfrm>
            <a:off x="5849600" y="1747075"/>
            <a:ext cx="2381100" cy="1681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하지만 이 추세선을 마우스오버하면 R-제곱값이 매우 낮은 것을 볼 수 있습니다. 따라서 추세선이 특별히 의미 있는 것은 아닙니다.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1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81" name="Google Shape;1381;p11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  <p:pic>
        <p:nvPicPr>
          <p:cNvPr id="1382" name="Google Shape;1382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1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4" name="Google Shape;1384;p115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6" name="Google Shape;1386;p115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87" name="Google Shape;138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15"/>
          <p:cNvSpPr/>
          <p:nvPr/>
        </p:nvSpPr>
        <p:spPr>
          <a:xfrm>
            <a:off x="5849600" y="1747075"/>
            <a:ext cx="2381100" cy="120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이들 추세선을 바깥으로 드래그해 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cxnSp>
        <p:nvCxnSpPr>
          <p:cNvPr id="1389" name="Google Shape;1389;p115"/>
          <p:cNvCxnSpPr/>
          <p:nvPr/>
        </p:nvCxnSpPr>
        <p:spPr>
          <a:xfrm flipH="1">
            <a:off x="2675825" y="4013725"/>
            <a:ext cx="2289300" cy="9612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0" name="Google Shape;1390;p115"/>
          <p:cNvSpPr/>
          <p:nvPr/>
        </p:nvSpPr>
        <p:spPr>
          <a:xfrm>
            <a:off x="4965125" y="3488475"/>
            <a:ext cx="822600" cy="8226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1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96" name="Google Shape;1396;p11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  <p:pic>
        <p:nvPicPr>
          <p:cNvPr id="1397" name="Google Shape;1397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1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9" name="Google Shape;1399;p116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1" name="Google Shape;1401;p116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02" name="Google Shape;1402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16"/>
          <p:cNvSpPr/>
          <p:nvPr/>
        </p:nvSpPr>
        <p:spPr>
          <a:xfrm>
            <a:off x="5849600" y="1784275"/>
            <a:ext cx="2381100" cy="2886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매우 낮은 수익 마크가 몇 개 있는것을 확인 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 수익 문제의 원인이 되는 고객을 신속하게 확인할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하위에 수익이 낮은 주문을 드레그해서 선택해보겠습니다.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09" name="Google Shape;1409;p11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  <p:pic>
        <p:nvPicPr>
          <p:cNvPr id="1410" name="Google Shape;1410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1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2" name="Google Shape;1412;p117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4" name="Google Shape;1414;p117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15" name="Google Shape;1415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7"/>
          <p:cNvSpPr/>
          <p:nvPr/>
        </p:nvSpPr>
        <p:spPr>
          <a:xfrm>
            <a:off x="5849600" y="1784275"/>
            <a:ext cx="2381100" cy="1644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이러한 마크를 선택하면 선택된 마크의 기본 데이터를 직접 살펴볼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1417" name="Google Shape;1417;p117"/>
          <p:cNvSpPr/>
          <p:nvPr/>
        </p:nvSpPr>
        <p:spPr>
          <a:xfrm>
            <a:off x="6193175" y="4529075"/>
            <a:ext cx="416100" cy="4161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23" name="Google Shape;1423;p11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  <p:pic>
        <p:nvPicPr>
          <p:cNvPr id="1424" name="Google Shape;1424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1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6" name="Google Shape;1426;p118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8" name="Google Shape;1428;p118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29" name="Google Shape;1429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18"/>
          <p:cNvSpPr/>
          <p:nvPr/>
        </p:nvSpPr>
        <p:spPr>
          <a:xfrm>
            <a:off x="5849600" y="1784275"/>
            <a:ext cx="2381100" cy="1644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이러한 마크를 선택하면 선택된 마크의 기본 데이터를 직접 살펴볼 수 있습니다.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1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36" name="Google Shape;1436;p11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  <p:pic>
        <p:nvPicPr>
          <p:cNvPr id="1437" name="Google Shape;143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1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9" name="Google Shape;1439;p119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119"/>
          <p:cNvSpPr txBox="1"/>
          <p:nvPr/>
        </p:nvSpPr>
        <p:spPr>
          <a:xfrm>
            <a:off x="733000" y="6015575"/>
            <a:ext cx="5165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source: </a:t>
            </a:r>
            <a:r>
              <a:rPr lang="ko-KR" sz="1000" u="sng">
                <a:solidFill>
                  <a:schemeClr val="hlink"/>
                </a:solidFill>
                <a:hlinkClick r:id="rId5"/>
              </a:rPr>
              <a:t>https://www.tableau.com/learn/training</a:t>
            </a:r>
            <a:endParaRPr sz="1000"/>
          </a:p>
        </p:txBody>
      </p:sp>
      <p:sp>
        <p:nvSpPr>
          <p:cNvPr id="1441" name="Google Shape;1441;p119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42" name="Google Shape;1442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48" name="Google Shape;1448;p12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  <p:pic>
        <p:nvPicPr>
          <p:cNvPr id="1449" name="Google Shape;1449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2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1" name="Google Shape;1451;p120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3" name="Google Shape;1453;p120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54" name="Google Shape;14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20"/>
          <p:cNvSpPr/>
          <p:nvPr/>
        </p:nvSpPr>
        <p:spPr>
          <a:xfrm>
            <a:off x="5849600" y="1784275"/>
            <a:ext cx="2381100" cy="1644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Category를 Color 대신 Shape (모양)으로 표시되도록 변경하고 색상을 회색으로 설정해 보도록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2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61" name="Google Shape;1461;p12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  <p:pic>
        <p:nvPicPr>
          <p:cNvPr id="1462" name="Google Shape;1462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2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4" name="Google Shape;1464;p121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121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67" name="Google Shape;1467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1950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21"/>
          <p:cNvSpPr/>
          <p:nvPr/>
        </p:nvSpPr>
        <p:spPr>
          <a:xfrm>
            <a:off x="5849600" y="1784275"/>
            <a:ext cx="2381100" cy="1644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Category를 Color 대신 Shape (모양)으로 표시되도록 변경하고 색상을 회색으로 설정해 보도록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74" name="Google Shape;1474;p12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  <p:pic>
        <p:nvPicPr>
          <p:cNvPr id="1475" name="Google Shape;1475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2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7" name="Google Shape;1477;p122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122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80" name="Google Shape;148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22"/>
          <p:cNvSpPr/>
          <p:nvPr/>
        </p:nvSpPr>
        <p:spPr>
          <a:xfrm>
            <a:off x="5849600" y="1784275"/>
            <a:ext cx="2381100" cy="1644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 시트 이름를 Customer Breakdown (고객 세분화)라고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2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실습2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87" name="Google Shape;1487;p12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  <p:pic>
        <p:nvPicPr>
          <p:cNvPr id="1488" name="Google Shape;1488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12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0" name="Google Shape;1490;p123"/>
          <p:cNvCxnSpPr/>
          <p:nvPr/>
        </p:nvCxnSpPr>
        <p:spPr>
          <a:xfrm>
            <a:off x="9911700" y="931300"/>
            <a:ext cx="987000" cy="9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23"/>
          <p:cNvSpPr txBox="1"/>
          <p:nvPr/>
        </p:nvSpPr>
        <p:spPr>
          <a:xfrm>
            <a:off x="733000" y="1040563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93" name="Google Shape;1493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38" y="1747063"/>
            <a:ext cx="7317533" cy="41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23"/>
          <p:cNvSpPr/>
          <p:nvPr/>
        </p:nvSpPr>
        <p:spPr>
          <a:xfrm>
            <a:off x="5849600" y="1784275"/>
            <a:ext cx="2381100" cy="1644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이 시트 이름를 Customer Breakdown (고객 세분화)라고 하겠습니다.</a:t>
            </a: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2744</Words>
  <Application>Microsoft Office PowerPoint</Application>
  <PresentationFormat>On-screen Show (4:3)</PresentationFormat>
  <Paragraphs>704</Paragraphs>
  <Slides>102</Slides>
  <Notes>102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맑은 고딕</vt:lpstr>
      <vt:lpstr>Arial</vt:lpstr>
      <vt:lpstr>맑은 고딕</vt:lpstr>
      <vt:lpstr>Nanum Gothic</vt:lpstr>
      <vt:lpstr>Roboto</vt:lpstr>
      <vt:lpstr>Office 테마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Kyu Yoo</cp:lastModifiedBy>
  <cp:revision>2</cp:revision>
  <dcterms:modified xsi:type="dcterms:W3CDTF">2019-07-10T03:14:00Z</dcterms:modified>
</cp:coreProperties>
</file>